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56" r:id="rId2"/>
  </p:sldMasterIdLst>
  <p:notesMasterIdLst>
    <p:notesMasterId r:id="rId31"/>
  </p:notesMasterIdLst>
  <p:handoutMasterIdLst>
    <p:handoutMasterId r:id="rId32"/>
  </p:handoutMasterIdLst>
  <p:sldIdLst>
    <p:sldId id="263" r:id="rId3"/>
    <p:sldId id="264" r:id="rId4"/>
    <p:sldId id="261" r:id="rId5"/>
    <p:sldId id="291" r:id="rId6"/>
    <p:sldId id="284" r:id="rId7"/>
    <p:sldId id="293" r:id="rId8"/>
    <p:sldId id="283" r:id="rId9"/>
    <p:sldId id="277" r:id="rId10"/>
    <p:sldId id="287" r:id="rId11"/>
    <p:sldId id="281" r:id="rId12"/>
    <p:sldId id="279" r:id="rId13"/>
    <p:sldId id="295" r:id="rId14"/>
    <p:sldId id="275" r:id="rId15"/>
    <p:sldId id="276" r:id="rId16"/>
    <p:sldId id="274" r:id="rId17"/>
    <p:sldId id="266" r:id="rId18"/>
    <p:sldId id="268" r:id="rId19"/>
    <p:sldId id="297" r:id="rId20"/>
    <p:sldId id="296" r:id="rId21"/>
    <p:sldId id="270" r:id="rId22"/>
    <p:sldId id="299" r:id="rId23"/>
    <p:sldId id="300" r:id="rId24"/>
    <p:sldId id="301" r:id="rId25"/>
    <p:sldId id="286" r:id="rId26"/>
    <p:sldId id="294" r:id="rId27"/>
    <p:sldId id="298" r:id="rId28"/>
    <p:sldId id="262" r:id="rId29"/>
    <p:sldId id="258" r:id="rId30"/>
  </p:sldIdLst>
  <p:sldSz cx="12192000" cy="6858000"/>
  <p:notesSz cx="6797675" cy="987266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24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20" y="2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9" d="100"/>
          <a:sy n="79" d="100"/>
        </p:scale>
        <p:origin x="2286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heme" Target="theme/theme1.xml"/><Relationship Id="rId8" Type="http://schemas.openxmlformats.org/officeDocument/2006/relationships/slide" Target="slides/slide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C97A45EB-F49D-4D0A-929F-530085DB2ED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9CC8B83-0D1D-4A77-8679-597E430FA00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534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06D260-8487-4D0C-95D5-527B69F19C2A}" type="datetimeFigureOut">
              <a:rPr lang="fr-FR" smtClean="0"/>
              <a:t>23/05/2025</a:t>
            </a:fld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61F8D26-B1D0-4FBA-B27A-6D819B76C25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B284D11-A8FA-4C23-9BD3-695AD1DBF90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377319"/>
            <a:ext cx="2945659" cy="49534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BA99A2-DE5D-4218-80FD-3E620C3307D9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002479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DF3B2FA-886F-4A65-9283-C051940AD5B5}" type="datetimeFigureOut">
              <a:rPr lang="fr-FR" smtClean="0"/>
              <a:t>23/05/2025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1233488"/>
            <a:ext cx="5921375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450" y="4751388"/>
            <a:ext cx="5438775" cy="38877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9688" y="9377363"/>
            <a:ext cx="2946400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2E774B-1C80-478D-9F1F-DC2D395A3E7D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462434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C7A7191B-2A33-407B-94C5-7C0671B794F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27" y="0"/>
            <a:ext cx="12094346" cy="6814611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7315B7DE-8DF8-46B7-B8DF-A28C4D7623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2268" y="4163519"/>
            <a:ext cx="7647332" cy="2077372"/>
          </a:xfrm>
          <a:prstGeom prst="rect">
            <a:avLst/>
          </a:prstGeom>
        </p:spPr>
      </p:pic>
      <p:sp>
        <p:nvSpPr>
          <p:cNvPr id="12" name="Titre 1">
            <a:extLst>
              <a:ext uri="{FF2B5EF4-FFF2-40B4-BE49-F238E27FC236}">
                <a16:creationId xmlns:a16="http://schemas.microsoft.com/office/drawing/2014/main" id="{C947EC2F-A6D7-401A-BFD5-C5500DEB25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92268" y="4540885"/>
            <a:ext cx="7342533" cy="1580606"/>
          </a:xfrm>
          <a:prstGeom prst="rect">
            <a:avLst/>
          </a:prstGeom>
        </p:spPr>
        <p:txBody>
          <a:bodyPr vert="horz" lIns="91440" tIns="45720" rIns="288000" bIns="45720" rtlCol="0" anchor="ctr" anchorCtr="1">
            <a:normAutofit/>
          </a:bodyPr>
          <a:lstStyle>
            <a:lvl1pPr algn="l">
              <a:defRPr lang="fr-FR" sz="4400" b="1" dirty="0">
                <a:solidFill>
                  <a:srgbClr val="002060"/>
                </a:solidFill>
                <a:latin typeface="+mn-lt"/>
              </a:defRPr>
            </a:lvl1pPr>
          </a:lstStyle>
          <a:p>
            <a:pPr lvl="0" algn="r"/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6340142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 4">
            <a:extLst>
              <a:ext uri="{FF2B5EF4-FFF2-40B4-BE49-F238E27FC236}">
                <a16:creationId xmlns:a16="http://schemas.microsoft.com/office/drawing/2014/main" id="{0AEBC7BE-9BB3-4BF4-A25D-1AE5450E4A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" y="0"/>
            <a:ext cx="12171353" cy="6858000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0E8D1A14-CEFC-430A-A344-55F26EB5A5F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15" y="1999253"/>
            <a:ext cx="7214874" cy="178956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3C50E593-52DF-4C6A-AE33-75928CF219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9334" y="2116183"/>
            <a:ext cx="6757671" cy="15806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 sz="4000" b="1" dirty="0">
                <a:solidFill>
                  <a:srgbClr val="002060"/>
                </a:solidFill>
                <a:latin typeface="+mn-lt"/>
              </a:defRPr>
            </a:lvl1pPr>
          </a:lstStyle>
          <a:p>
            <a:pPr lvl="0" algn="r"/>
            <a:r>
              <a:rPr lang="fr-FR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100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1118B4F4-EC58-4EF3-A6C5-D75C6520118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" y="0"/>
            <a:ext cx="1217135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D88AE5B-C8B5-4515-A304-B07334E0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1110" y="217338"/>
            <a:ext cx="10562690" cy="68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 sz="2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D2CEB3-C818-4771-AFE7-314DE9D5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332411"/>
            <a:ext cx="10562690" cy="4844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B9862-85A3-47F1-8575-2F531FAB2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251BD8-46B4-4810-816C-CCC6DBC6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0B499C-1D6D-4A94-A477-A315F4C8B8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16206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 10">
            <a:extLst>
              <a:ext uri="{FF2B5EF4-FFF2-40B4-BE49-F238E27FC236}">
                <a16:creationId xmlns:a16="http://schemas.microsoft.com/office/drawing/2014/main" id="{B3B756B1-6120-474C-A148-40D31EB19F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" y="0"/>
            <a:ext cx="12171353" cy="6858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BD88AE5B-C8B5-4515-A304-B07334E03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20602" y="217338"/>
            <a:ext cx="8846050" cy="6850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lang="fr-FR" sz="2400" b="1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fr-FR"/>
              <a:t>Modifiez le style du titre</a:t>
            </a:r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3D2CEB3-C818-4771-AFE7-314DE9D5A3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020600" y="1332411"/>
            <a:ext cx="8846052" cy="4844552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4DB9862-85A3-47F1-8575-2F531FAB20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4251BD8-46B4-4810-816C-CCC6DBC6E7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55125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0B499C-1D6D-4A94-A477-A315F4C8B8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543209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745D1450-F163-4866-8EFB-E15AFAB014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284" y="5908556"/>
            <a:ext cx="2187287" cy="608960"/>
          </a:xfrm>
          <a:prstGeom prst="rect">
            <a:avLst/>
          </a:prstGeom>
        </p:spPr>
      </p:pic>
      <p:pic>
        <p:nvPicPr>
          <p:cNvPr id="4" name="Image 3">
            <a:extLst>
              <a:ext uri="{FF2B5EF4-FFF2-40B4-BE49-F238E27FC236}">
                <a16:creationId xmlns:a16="http://schemas.microsoft.com/office/drawing/2014/main" id="{C519E1C4-2285-4295-8746-279C35D2628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" y="0"/>
            <a:ext cx="1217135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3801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386135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9A5F4EA-39E1-4B52-8E1C-7C9D283650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65BA33C0-2EE3-4256-ACDD-90E4514489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F81ADD0-E04C-41D9-AB10-F7E713B220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C8F6E1C-C53D-4735-8860-14DC65A7F7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BEC242E-FB2B-460E-BBF2-CFCACBD94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80B499C-1D6D-4A94-A477-A315F4C8B8FE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95747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DD8742A-A5D9-4A25-9105-536025F478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B621D5C-371B-4DEE-BCA1-6B0E98C95CC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BB315C3-563C-41B1-82F7-69B9FD23D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BEA8451-9465-4037-BE6C-E46B425360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752C65-532C-4C23-9273-D1E6449593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6553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7B91104-5DB7-4AB7-8813-6E78F9773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8779898-9FDE-495C-8495-214CB6C820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8BA8D45-C41A-40EF-A80B-F7AA3733AF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CB88C34-3B3D-4586-9770-DF193D811C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4B8FEC-AA8D-4A14-846F-CBA485470B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417490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D3455A-88D8-4611-8055-13D50EA84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AF70FCB-484D-40CB-A854-B98A9E18FAA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22FCAD-9848-43A2-8883-7F45F4380A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45A63A2-5DF6-487E-A741-248DFC016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483D06A-E951-4137-A05A-252CA920D4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A6CD25BD-BF97-4144-AC23-45F3D23135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681647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ADCE2F-D180-42DA-92D5-432899268F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90CB321-ACDB-4C80-A809-587479BE6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61A8ACC-A0CE-49E9-92DF-1B245CDDC3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39FCEEAA-ABB7-49E5-AEE8-DFEFFD641A6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4C5B28E-331E-4097-9150-740649749E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42ECFC8D-A06C-4DCC-AA5B-A4E473FEF7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DF411CE6-2912-4182-9784-B04361114E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7D86848A-F21C-4B14-98D6-415EF482E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77836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D0A100D-DF79-4978-AA59-680AB91CD6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516B7E3-8D36-4DCF-AC7B-2C13B0B5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5AECAD4-E605-41BD-BBEB-BEEA89384B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E8E698-91CA-4B10-917E-E9D7BC0C41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31006373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E7936D72-796D-4008-AE3D-BCF891C3D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0DCFC38E-4A88-42B6-A3A5-8B61B4196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03AAA13-820E-4B46-B955-A754FD7F72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19771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A64D1B5-C73A-432F-884F-9B91D2180F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45ACE8C-6D67-46B6-9FDE-C586B7F553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985D469-F5C7-40B5-9964-7B92ED73C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7D0B947-F98E-4753-B64A-BE4A07944D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18E437E-5B0C-4AD1-8060-702AF255BB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2C418FD-79F3-4A0C-9F50-B51F30BFF6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2357800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DC3D0C-190D-4FFC-BAA2-52BFC9D359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6DE5E741-1AE1-4D65-9F71-AF2C0D876A2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 dirty="0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CD64845D-21C3-4726-A54B-34F42DEF142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3F7790E-2BE0-49CF-AB96-AC8224F94E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9CC09EA-8C87-4EA1-A635-4522EF753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4B8127-3B5B-43F5-8933-2C6183CEE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425796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C37A77-C29C-43BF-BEF1-73DA7E05F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64C10FB9-28D5-4766-BCFB-6B009B073D7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2573A67-E7D4-4E95-8657-CE778C55BC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04B122C-12FD-480D-ABEA-159A8E164E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B7671F6-5242-41AA-BB52-F49D5E022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9526855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5FC16B6-0501-4393-86A5-FD07888E300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27503BD-E055-41A0-9D4F-8FC94699424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1EC7A55-2E89-4F9E-A0BB-D9595E10D1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951B789-975A-4881-A49F-E65C9D1532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C1D9A37-223C-4927-87EC-C1B60A865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84954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3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8.xml"/><Relationship Id="rId7" Type="http://schemas.openxmlformats.org/officeDocument/2006/relationships/slideLayout" Target="../slideLayouts/slideLayout12.xml"/><Relationship Id="rId12" Type="http://schemas.openxmlformats.org/officeDocument/2006/relationships/slideLayout" Target="../slideLayouts/slideLayout17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slideLayout" Target="../slideLayouts/slideLayout11.xml"/><Relationship Id="rId11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0.xml"/><Relationship Id="rId10" Type="http://schemas.openxmlformats.org/officeDocument/2006/relationships/slideLayout" Target="../slideLayouts/slideLayout15.xml"/><Relationship Id="rId4" Type="http://schemas.openxmlformats.org/officeDocument/2006/relationships/slideLayout" Target="../slideLayouts/slideLayout9.xml"/><Relationship Id="rId9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615796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51" r:id="rId2"/>
    <p:sldLayoutId id="2147483669" r:id="rId3"/>
    <p:sldLayoutId id="2147483650" r:id="rId4"/>
    <p:sldLayoutId id="2147483655" r:id="rId5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C97170D-B401-404E-8214-08D156B74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379334-D9EF-406B-B2F2-CEC7520FC4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5D04CD5-2011-4FE8-A63F-BD80E36956C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7C0E9C2-861F-4B47-B21C-33D52885CF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8431819-6F1A-4881-8EF3-D50BEC7D45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BDC097-BF38-4DE8-B24E-1BE0BF457203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8126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49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susanaDuthel_ST_2023.mp4" TargetMode="External"/><Relationship Id="rId2" Type="http://schemas.openxmlformats.org/officeDocument/2006/relationships/hyperlink" Target="VF%20Accueill%20familial..mp4" TargetMode="Externa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mailto:stephanie.gomes@udaf71.fr" TargetMode="External"/><Relationship Id="rId2" Type="http://schemas.openxmlformats.org/officeDocument/2006/relationships/hyperlink" Target="mailto:anne-claire.dufraine@espaces71.fr" TargetMode="External"/><Relationship Id="rId1" Type="http://schemas.openxmlformats.org/officeDocument/2006/relationships/slideLayout" Target="../slideLayouts/slideLayout3.xml"/><Relationship Id="rId5" Type="http://schemas.openxmlformats.org/officeDocument/2006/relationships/hyperlink" Target="mailto:acfa.paph@saoneetloire71.fr" TargetMode="External"/><Relationship Id="rId4" Type="http://schemas.openxmlformats.org/officeDocument/2006/relationships/hyperlink" Target="mailto:c.lavenir@pbesl.fr" TargetMode="Externa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2025_Decouvrez%20l'accueil%20familial.pdf" TargetMode="Externa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5A61A1B-6C37-47DB-BA80-456EA7F5FC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07992" y="4562857"/>
            <a:ext cx="7400638" cy="1414476"/>
          </a:xfrm>
          <a:prstGeom prst="rect">
            <a:avLst/>
          </a:prstGeom>
        </p:spPr>
        <p:txBody>
          <a:bodyPr>
            <a:normAutofit fontScale="90000"/>
          </a:bodyPr>
          <a:lstStyle/>
          <a:p>
            <a:r>
              <a:rPr lang="fr-FR" dirty="0"/>
              <a:t>L’accueil familial pour personnes âgées ou personnes en situation de handicap. </a:t>
            </a:r>
            <a:br>
              <a:rPr lang="fr-FR" dirty="0"/>
            </a:br>
            <a:r>
              <a:rPr lang="fr-FR" dirty="0"/>
              <a:t>Webinaire du 23 mai 2025 à 10 h</a:t>
            </a:r>
          </a:p>
        </p:txBody>
      </p:sp>
    </p:spTree>
    <p:extLst>
      <p:ext uri="{BB962C8B-B14F-4D97-AF65-F5344CB8AC3E}">
        <p14:creationId xmlns:p14="http://schemas.microsoft.com/office/powerpoint/2010/main" val="295457554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3464" y="217338"/>
            <a:ext cx="11070336" cy="685040"/>
          </a:xfrm>
        </p:spPr>
        <p:txBody>
          <a:bodyPr/>
          <a:lstStyle/>
          <a:p>
            <a:r>
              <a:rPr lang="fr-FR" dirty="0"/>
              <a:t>L’accueil familial pour personnes âgées ou personnes en situation de handicap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508760"/>
            <a:ext cx="10562690" cy="4791456"/>
          </a:xfrm>
        </p:spPr>
        <p:txBody>
          <a:bodyPr>
            <a:normAutofit/>
          </a:bodyPr>
          <a:lstStyle/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3BD398-A82B-40BD-9F4B-44A59FD21D7B}"/>
              </a:ext>
            </a:extLst>
          </p:cNvPr>
          <p:cNvSpPr txBox="1"/>
          <p:nvPr/>
        </p:nvSpPr>
        <p:spPr>
          <a:xfrm>
            <a:off x="283464" y="1188720"/>
            <a:ext cx="11183112" cy="55157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I. Politique du Département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endParaRPr lang="fr-FR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II. Présentation du dispositif de l’accueil familial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Qu’est-ce que l’accueil familial ?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d’agréments et nombre de places sur l’année 2024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Suivi des personnes en accueil familial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Répartition des secteurs d’intervention des services de suivi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Nombre de personnes accueillies et suivies par service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Diffusion de la vidéo de présentation du dispositif de l’accueil familial</a:t>
            </a: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endParaRPr lang="fr-FR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III. Accueil de jour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Présentation de l’accueil familial en journée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Communication 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+mj-lt"/>
              <a:buAutoNum type="alphaLcParenR"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Retour d’expérience </a:t>
            </a:r>
            <a:endParaRPr lang="fr-FR" sz="1600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BCC498-808C-43E1-9FA5-86DD75CF67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8349740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26007-7219-442B-A047-586BC2DD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Politique du Département </a:t>
            </a:r>
          </a:p>
        </p:txBody>
      </p:sp>
    </p:spTree>
    <p:extLst>
      <p:ext uri="{BB962C8B-B14F-4D97-AF65-F5344CB8AC3E}">
        <p14:creationId xmlns:p14="http://schemas.microsoft.com/office/powerpoint/2010/main" val="2092040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Politique du Département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508760"/>
            <a:ext cx="10562690" cy="4791456"/>
          </a:xfrm>
        </p:spPr>
        <p:txBody>
          <a:bodyPr>
            <a:normAutofit/>
          </a:bodyPr>
          <a:lstStyle/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3BD398-A82B-40BD-9F4B-44A59FD21D7B}"/>
              </a:ext>
            </a:extLst>
          </p:cNvPr>
          <p:cNvSpPr txBox="1"/>
          <p:nvPr/>
        </p:nvSpPr>
        <p:spPr>
          <a:xfrm>
            <a:off x="838200" y="1847087"/>
            <a:ext cx="10198608" cy="44189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Dans le cadre du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schéma unique des solidarités 2023-2027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le Département vise à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améliorer le quotidien des personnes en situation de handicap et de leurs proches aidants 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afin de répondre entre autres aux enjeux liés à la difficulté de vivre en collectif, à l’autonomisation, au vieillissement et à l’épuisement des aidants.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6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ce titre, il est inscrit dans l’Ambition n°6 « </a:t>
            </a:r>
            <a:r>
              <a:rPr lang="fr-FR" sz="1800" i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Accompagner la perte d’autonomie et le handicap »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: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Arial" panose="020B0604020202020204" pitchFamily="34" charset="0"/>
              <a:buChar char="-"/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Orientation 3 « Adapter les réponses aux besoins de la population et aux spécificités des territoires »,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buFont typeface="Arial" panose="020B0604020202020204" pitchFamily="34" charset="0"/>
              <a:buChar char="-"/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Objectif 1 : adapter les réponses à l’évolution des besoins des personnes,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Action à mettre en œuvre :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expérimentation de l’accueil de jour en accueil familial pour les personnes en situation de handicap.</a:t>
            </a:r>
          </a:p>
          <a:p>
            <a:pPr marL="342900" lvl="0" indent="-342900" algn="just">
              <a:lnSpc>
                <a:spcPct val="106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endParaRPr lang="fr-FR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 algn="just">
              <a:lnSpc>
                <a:spcPct val="106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9F79CBB-65B3-4A90-8BB4-060490A42B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0025857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Politique du Département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508760"/>
            <a:ext cx="10562690" cy="4791456"/>
          </a:xfrm>
        </p:spPr>
        <p:txBody>
          <a:bodyPr>
            <a:normAutofit/>
          </a:bodyPr>
          <a:lstStyle/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393BD398-A82B-40BD-9F4B-44A59FD21D7B}"/>
              </a:ext>
            </a:extLst>
          </p:cNvPr>
          <p:cNvSpPr txBox="1"/>
          <p:nvPr/>
        </p:nvSpPr>
        <p:spPr>
          <a:xfrm>
            <a:off x="412319" y="1508760"/>
            <a:ext cx="11320272" cy="46500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répondre à cet objectif, l’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ssemblée départementale du 28 mars 2024 a adopté la prise en charge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d’un </a:t>
            </a:r>
            <a:r>
              <a:rPr lang="fr-F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forfait « accueil en journée » en accueil familial,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versé par </a:t>
            </a: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l’aide sociale du Département, </a:t>
            </a:r>
            <a:r>
              <a:rPr lang="fr-FR" sz="18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aux personnes en situation de handicap ne bénéficiant pas de la PCH « volet aide humaine ».  </a:t>
            </a:r>
            <a:endParaRPr lang="fr-FR" sz="18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sz="18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Ce dispositif est également un facteur d’attractivité pour les accueillants familiaux agréés ne souhaitant pas s’engager dans de l’accueil familial à temps complet. Il permet aussi d’optimiser les capacités d’accueil en cas de vacances de places.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dirty="0"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r>
              <a:rPr lang="fr-FR" b="1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 noter par ailleurs, </a:t>
            </a: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un forfait APA « accueil de jour »  existe également pour les personnes âgées (AD du 17 décembre 2021).</a:t>
            </a:r>
          </a:p>
          <a:p>
            <a:pPr algn="just">
              <a:lnSpc>
                <a:spcPct val="107000"/>
              </a:lnSpc>
              <a:spcAft>
                <a:spcPts val="800"/>
              </a:spcAft>
            </a:pPr>
            <a:endParaRPr lang="fr-FR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AF3990C-9973-45F0-93AE-503120D3B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053583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26007-7219-442B-A047-586BC2DD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du dispositif de l’accueil familial </a:t>
            </a:r>
          </a:p>
        </p:txBody>
      </p:sp>
    </p:spTree>
    <p:extLst>
      <p:ext uri="{BB962C8B-B14F-4D97-AF65-F5344CB8AC3E}">
        <p14:creationId xmlns:p14="http://schemas.microsoft.com/office/powerpoint/2010/main" val="7913543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Qu’est-ce qu’est l’accueil familial ?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508760"/>
            <a:ext cx="10562690" cy="4791456"/>
          </a:xfrm>
        </p:spPr>
        <p:txBody>
          <a:bodyPr>
            <a:normAutofit fontScale="85000" lnSpcReduction="20000"/>
          </a:bodyPr>
          <a:lstStyle/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solidFill>
                <a:srgbClr val="000000"/>
              </a:solidFill>
              <a:effectLst/>
              <a:latin typeface="Arial" panose="020B0604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L’accueil familial </a:t>
            </a: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une </a:t>
            </a:r>
            <a:r>
              <a:rPr lang="fr-FR" sz="2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solution alternative au maintien à domicile ou à l’entrée en établissement </a:t>
            </a: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pour les personnes âgées ou en situation de handicap qui ne souhaitent ou ne peuvent plus vivre chez elles. </a:t>
            </a:r>
          </a:p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L’accueillant familial </a:t>
            </a:r>
            <a:r>
              <a:rPr lang="fr-FR" sz="2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 un particulier </a:t>
            </a:r>
            <a:r>
              <a:rPr lang="fr-FR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agréé par le Président du Département </a:t>
            </a:r>
            <a:r>
              <a:rPr lang="fr-FR" sz="2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 Saône-et-Loire pour accueillir à son domicile, </a:t>
            </a:r>
            <a:r>
              <a:rPr lang="fr-FR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contre contributions financières</a:t>
            </a:r>
            <a:r>
              <a:rPr lang="fr-FR" sz="21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r>
              <a:rPr lang="fr-FR" sz="21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jusqu’à trois personnes âgées de 60 ans et plus, ou en situation de handicap.  </a:t>
            </a:r>
            <a:endParaRPr lang="fr-FR" sz="2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21615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L’accueil peut s’effectuer en : </a:t>
            </a:r>
          </a:p>
          <a:p>
            <a:pPr marL="564515" indent="-342900" algn="just">
              <a:lnSpc>
                <a:spcPct val="107000"/>
              </a:lnSpc>
              <a:spcAft>
                <a:spcPts val="800"/>
              </a:spcAft>
            </a:pPr>
            <a:r>
              <a:rPr lang="fr-FR" sz="21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journée, </a:t>
            </a:r>
            <a:endParaRPr lang="fr-FR" sz="2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4515" indent="-342900" algn="just">
              <a:lnSpc>
                <a:spcPct val="107000"/>
              </a:lnSpc>
              <a:spcAft>
                <a:spcPts val="800"/>
              </a:spcAft>
            </a:pPr>
            <a:r>
              <a:rPr lang="fr-FR" sz="2100" b="1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fr-FR" sz="2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emporaire</a:t>
            </a: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(par exemple, après une hospitalisation ou en cas d’absence de proches), </a:t>
            </a:r>
            <a:endParaRPr lang="fr-FR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4515" indent="-342900" algn="just">
              <a:lnSpc>
                <a:spcPct val="107000"/>
              </a:lnSpc>
              <a:spcAft>
                <a:spcPts val="800"/>
              </a:spcAft>
            </a:pPr>
            <a:r>
              <a:rPr lang="fr-FR" sz="2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séquentiel </a:t>
            </a: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(par exemple, un week-end par mois),</a:t>
            </a:r>
            <a:endParaRPr lang="fr-FR" sz="21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564515" indent="-342900" algn="just">
              <a:lnSpc>
                <a:spcPct val="107000"/>
              </a:lnSpc>
              <a:spcAft>
                <a:spcPts val="800"/>
              </a:spcAft>
            </a:pPr>
            <a:r>
              <a:rPr lang="fr-FR" sz="21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permanent</a:t>
            </a:r>
            <a:r>
              <a:rPr lang="fr-FR" sz="21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(la personne vit au domicile de l’accueillant familial).</a:t>
            </a:r>
            <a:endParaRPr lang="fr-FR" sz="2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9CEF6E7-7B06-4DE6-B2F6-23A3EF6D3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46452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BFEE7-7D7A-4D75-B924-049E494B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Nombre d’agréments et nombre de places sur l’année 2024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46059D-57E9-49C6-BC48-A8B5888008E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Sur l’année 2024 : Nombre d’agrément et nombre de places</a:t>
            </a:r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5C280A3C-8089-4471-AD3C-AD22C358440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7624741"/>
              </p:ext>
            </p:extLst>
          </p:nvPr>
        </p:nvGraphicFramePr>
        <p:xfrm>
          <a:off x="2432304" y="2886418"/>
          <a:ext cx="6967729" cy="2499397"/>
        </p:xfrm>
        <a:graphic>
          <a:graphicData uri="http://schemas.openxmlformats.org/drawingml/2006/table">
            <a:tbl>
              <a:tblPr/>
              <a:tblGrid>
                <a:gridCol w="2998226">
                  <a:extLst>
                    <a:ext uri="{9D8B030D-6E8A-4147-A177-3AD203B41FA5}">
                      <a16:colId xmlns:a16="http://schemas.microsoft.com/office/drawing/2014/main" val="2096861262"/>
                    </a:ext>
                  </a:extLst>
                </a:gridCol>
                <a:gridCol w="1988923">
                  <a:extLst>
                    <a:ext uri="{9D8B030D-6E8A-4147-A177-3AD203B41FA5}">
                      <a16:colId xmlns:a16="http://schemas.microsoft.com/office/drawing/2014/main" val="2253336628"/>
                    </a:ext>
                  </a:extLst>
                </a:gridCol>
                <a:gridCol w="1980580">
                  <a:extLst>
                    <a:ext uri="{9D8B030D-6E8A-4147-A177-3AD203B41FA5}">
                      <a16:colId xmlns:a16="http://schemas.microsoft.com/office/drawing/2014/main" val="885365940"/>
                    </a:ext>
                  </a:extLst>
                </a:gridCol>
              </a:tblGrid>
              <a:tr h="492244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d’agrément</a:t>
                      </a:r>
                    </a:p>
                    <a:p>
                      <a:pPr algn="ctr" fontAlgn="b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nombre de places </a:t>
                      </a:r>
                    </a:p>
                    <a:p>
                      <a:pPr algn="ctr" fontAlgn="b"/>
                      <a:endParaRPr lang="fr-FR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707807"/>
                  </a:ext>
                </a:extLst>
              </a:tr>
              <a:tr h="422929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Personnes âgées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5271166"/>
                  </a:ext>
                </a:extLst>
              </a:tr>
              <a:tr h="738366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Personnes en situation de handicap</a:t>
                      </a:r>
                    </a:p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82803122"/>
                  </a:ext>
                </a:extLst>
              </a:tr>
              <a:tr h="422929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mixte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370566"/>
                  </a:ext>
                </a:extLst>
              </a:tr>
              <a:tr h="422929">
                <a:tc>
                  <a:txBody>
                    <a:bodyPr/>
                    <a:lstStyle/>
                    <a:p>
                      <a:pPr algn="l" fontAlgn="b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fr-FR" sz="16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32055006"/>
                  </a:ext>
                </a:extLst>
              </a:tr>
            </a:tbl>
          </a:graphicData>
        </a:graphic>
      </p:graphicFrame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A180C618-20A5-4DD0-B8BB-33B5D52781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065043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Suivi des personnes en accueil familial 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74C6FCCC-890E-4873-8F3C-8544E83E2E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9184" y="1627631"/>
            <a:ext cx="11024616" cy="454933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sz="2000" dirty="0"/>
          </a:p>
          <a:p>
            <a:pPr marL="0" indent="0">
              <a:buNone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Depuis 1991,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le suivi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des personnes en accueil familial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est confié par convention par le Département à trois organismes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 </a:t>
            </a:r>
          </a:p>
          <a:p>
            <a:pPr marL="0" indent="0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L’union départementale des associations familiales (UDAF) : secteurs Louhans, Tournus, Mâcon et l’est Chalonnais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Espaces : secteurs Montceau-les-Mines, Le Creusot, Autun, l’ouest Chalonnais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Les papillons Blancs d’entre Saône et Loire : secteurs Paray, Digoin, Gueugnon, Bourbon, Charolles, La Clayette, Chauffailles, Marcigny et Cluny</a:t>
            </a:r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1D481132-ABEE-4921-8CB1-E1B9717E23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7169621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Répartition des secteurs d’intervention des services de suivi </a:t>
            </a:r>
          </a:p>
        </p:txBody>
      </p:sp>
      <p:pic>
        <p:nvPicPr>
          <p:cNvPr id="5" name="Espace réservé du contenu 4">
            <a:extLst>
              <a:ext uri="{FF2B5EF4-FFF2-40B4-BE49-F238E27FC236}">
                <a16:creationId xmlns:a16="http://schemas.microsoft.com/office/drawing/2014/main" id="{7BB5C691-42FF-49ED-8A6A-6447467A6A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9706" y="1112704"/>
            <a:ext cx="6944962" cy="5288096"/>
          </a:xfrm>
        </p:spPr>
      </p:pic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D641064-E7EF-4F64-8463-451E4CCBC1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950732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BFEE7-7D7A-4D75-B924-049E494B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Nombre de personnes accueillies et suivies par services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46059D-57E9-49C6-BC48-A8B588800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472" y="1124712"/>
            <a:ext cx="11484864" cy="5349239"/>
          </a:xfrm>
        </p:spPr>
        <p:txBody>
          <a:bodyPr/>
          <a:lstStyle/>
          <a:p>
            <a:pPr marL="0" indent="0">
              <a:buNone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Sur l’année 2024 : 140 personnes ont été accueillies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44 personnes âgées (31%) 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96 personnes en situation de handicap (69 %)</a:t>
            </a:r>
          </a:p>
          <a:p>
            <a:pPr marL="0" indent="0">
              <a:buNone/>
            </a:pPr>
            <a:endParaRPr lang="fr-FR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Nombre de personnes accueillies suivies par services </a:t>
            </a: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au 31/12/2024 : 102 </a:t>
            </a:r>
          </a:p>
          <a:p>
            <a:pPr>
              <a:buFontTx/>
              <a:buChar char="-"/>
            </a:pPr>
            <a:r>
              <a:rPr lang="fr-FR" sz="2000" dirty="0">
                <a:latin typeface="Arial" panose="020B0604020202020204" pitchFamily="34" charset="0"/>
                <a:cs typeface="Arial" panose="020B0604020202020204" pitchFamily="34" charset="0"/>
              </a:rPr>
              <a:t>sur l’année 2024 : 140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2F845ECF-8F31-4930-A70F-12D280A7A24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8813894"/>
              </p:ext>
            </p:extLst>
          </p:nvPr>
        </p:nvGraphicFramePr>
        <p:xfrm>
          <a:off x="4718304" y="3549357"/>
          <a:ext cx="4727447" cy="3267539"/>
        </p:xfrm>
        <a:graphic>
          <a:graphicData uri="http://schemas.openxmlformats.org/drawingml/2006/table">
            <a:tbl>
              <a:tblPr firstRow="1" firstCol="1" bandRow="1"/>
              <a:tblGrid>
                <a:gridCol w="1066079">
                  <a:extLst>
                    <a:ext uri="{9D8B030D-6E8A-4147-A177-3AD203B41FA5}">
                      <a16:colId xmlns:a16="http://schemas.microsoft.com/office/drawing/2014/main" val="1639250679"/>
                    </a:ext>
                  </a:extLst>
                </a:gridCol>
                <a:gridCol w="1403175">
                  <a:extLst>
                    <a:ext uri="{9D8B030D-6E8A-4147-A177-3AD203B41FA5}">
                      <a16:colId xmlns:a16="http://schemas.microsoft.com/office/drawing/2014/main" val="4215413725"/>
                    </a:ext>
                  </a:extLst>
                </a:gridCol>
                <a:gridCol w="752731">
                  <a:extLst>
                    <a:ext uri="{9D8B030D-6E8A-4147-A177-3AD203B41FA5}">
                      <a16:colId xmlns:a16="http://schemas.microsoft.com/office/drawing/2014/main" val="2996937672"/>
                    </a:ext>
                  </a:extLst>
                </a:gridCol>
                <a:gridCol w="752731">
                  <a:extLst>
                    <a:ext uri="{9D8B030D-6E8A-4147-A177-3AD203B41FA5}">
                      <a16:colId xmlns:a16="http://schemas.microsoft.com/office/drawing/2014/main" val="17613534"/>
                    </a:ext>
                  </a:extLst>
                </a:gridCol>
                <a:gridCol w="752731">
                  <a:extLst>
                    <a:ext uri="{9D8B030D-6E8A-4147-A177-3AD203B41FA5}">
                      <a16:colId xmlns:a16="http://schemas.microsoft.com/office/drawing/2014/main" val="939167979"/>
                    </a:ext>
                  </a:extLst>
                </a:gridCol>
              </a:tblGrid>
              <a:tr h="417659"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  <a:p>
                      <a:endParaRPr lang="fr-FR" sz="1000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4455121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62289468"/>
                  </a:ext>
                </a:extLst>
              </a:tr>
              <a:tr h="294934">
                <a:tc gridSpan="4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Nombre de personnes a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ccueillies suivies par les services au 31/12/2024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Accueillis au 31/12/2024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4833669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Services de suivi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Total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8666051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EPSM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35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43292496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PAP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7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9227967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UDAF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183034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total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78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102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9122270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6188831"/>
                  </a:ext>
                </a:extLst>
              </a:tr>
              <a:tr h="294934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Nombre de personnes a</a:t>
                      </a:r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ccueillies suivis par les services sur l'année 2024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</a:rPr>
                        <a:t>Accueillis sur l'année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6370910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Services de suivi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PA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PH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Total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345112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EPSM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51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5015448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PAP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13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26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39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0096949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UDAF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12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38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50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22562204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total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44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96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140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0688436"/>
                  </a:ext>
                </a:extLst>
              </a:tr>
              <a:tr h="147467"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+mn-ea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+mn-ea"/>
                      </a:endParaRPr>
                    </a:p>
                  </a:txBody>
                  <a:tcPr marL="44450" marR="4445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112640"/>
                  </a:ext>
                </a:extLst>
              </a:tr>
            </a:tbl>
          </a:graphicData>
        </a:graphic>
      </p:graphicFrame>
      <p:sp>
        <p:nvSpPr>
          <p:cNvPr id="6" name="Rectangle 1">
            <a:extLst>
              <a:ext uri="{FF2B5EF4-FFF2-40B4-BE49-F238E27FC236}">
                <a16:creationId xmlns:a16="http://schemas.microsoft.com/office/drawing/2014/main" id="{DBE69560-3129-4802-848D-55131BE9E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24050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7910A21-FD86-490B-A59C-6606FE9A20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332424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78BFEE7-7D7A-4D75-B924-049E494B19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Diffusion de la vidéo de présentation du dispositif de l’accueil familial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146059D-57E9-49C6-BC48-A8B5888008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124712"/>
            <a:ext cx="11832336" cy="5349239"/>
          </a:xfrm>
        </p:spPr>
        <p:txBody>
          <a:bodyPr/>
          <a:lstStyle/>
          <a:p>
            <a:pPr marL="0" indent="0">
              <a:buNone/>
            </a:pPr>
            <a:r>
              <a:rPr lang="fr-FR" dirty="0">
                <a:hlinkClick r:id="rId2" action="ppaction://hlinkfile"/>
              </a:rPr>
              <a:t>VF </a:t>
            </a:r>
            <a:r>
              <a:rPr lang="fr-FR" dirty="0" err="1">
                <a:hlinkClick r:id="rId2" action="ppaction://hlinkfile"/>
              </a:rPr>
              <a:t>Accueill</a:t>
            </a:r>
            <a:r>
              <a:rPr lang="fr-FR" dirty="0">
                <a:hlinkClick r:id="rId2" action="ppaction://hlinkfile"/>
              </a:rPr>
              <a:t> familial..mp4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+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>
                <a:hlinkClick r:id="rId3" action="ppaction://hlinkfile"/>
              </a:rPr>
              <a:t>susanaDuthel_ST_2023.mp4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DBE69560-3129-4802-848D-55131BE9E3B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09913" y="2405063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0AEDBEA-32A7-45F0-AC2C-056ACDAAA8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768090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C226007-7219-442B-A047-586BC2DDA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L’accueil familial en journée</a:t>
            </a:r>
          </a:p>
        </p:txBody>
      </p:sp>
    </p:spTree>
    <p:extLst>
      <p:ext uri="{BB962C8B-B14F-4D97-AF65-F5344CB8AC3E}">
        <p14:creationId xmlns:p14="http://schemas.microsoft.com/office/powerpoint/2010/main" val="333241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4904" y="1792224"/>
            <a:ext cx="11356848" cy="4384738"/>
          </a:xfrm>
        </p:spPr>
        <p:txBody>
          <a:bodyPr>
            <a:normAutofit/>
          </a:bodyPr>
          <a:lstStyle/>
          <a:p>
            <a:pPr marL="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Les personnes âgées ou en situation de handicap sont accueillies, </a:t>
            </a: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durant la journée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au domicile d’un accueillant familial. 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Ce mode d’accueil permet à la personne de </a:t>
            </a:r>
            <a:r>
              <a:rPr lang="fr-FR" sz="20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sortir de son domicile ou de son établissement d’hébergement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pour partager des activités au domicile de l’accueillant, le temps d’une ou plusieurs journées. 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permet également aux </a:t>
            </a: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proches aidants de bénéficier d’un temps de répit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noter que pour exercer l’activité d’accueillant familial, il faut être agréé par le Président du Département. </a:t>
            </a:r>
            <a:endParaRPr lang="fr-F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408A7E0-7AD4-43D9-A9C1-6025E4379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9178568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endParaRPr lang="fr-FR" sz="18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lnSpc>
                <a:spcPct val="107000"/>
              </a:lnSpc>
              <a:buNone/>
            </a:pPr>
            <a:r>
              <a:rPr lang="fr-FR" sz="2000" b="1" u="sng" dirty="0">
                <a:latin typeface="Arial" panose="020B0604020202020204" pitchFamily="34" charset="0"/>
                <a:cs typeface="Arial" panose="020B0604020202020204" pitchFamily="34" charset="0"/>
              </a:rPr>
              <a:t>A qui s’adresse l’accueil familial en journée </a:t>
            </a:r>
            <a:r>
              <a:rPr lang="fr-FR" sz="2000" b="1" dirty="0">
                <a:latin typeface="Arial" panose="020B0604020202020204" pitchFamily="34" charset="0"/>
                <a:cs typeface="Arial" panose="020B0604020202020204" pitchFamily="34" charset="0"/>
              </a:rPr>
              <a:t>? </a:t>
            </a:r>
          </a:p>
          <a:p>
            <a:pPr marL="0" lvl="0" indent="0">
              <a:lnSpc>
                <a:spcPct val="107000"/>
              </a:lnSpc>
              <a:buNone/>
            </a:pPr>
            <a:endParaRPr lang="fr-FR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Personnes âgées de 60 ans et plus, 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vivant à domicile ou en établissement,</a:t>
            </a:r>
          </a:p>
          <a:p>
            <a:pPr marL="0" lvl="0" indent="0">
              <a:lnSpc>
                <a:spcPct val="107000"/>
              </a:lnSpc>
              <a:buNone/>
            </a:pPr>
            <a:endParaRPr lang="fr-F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>
              <a:lnSpc>
                <a:spcPct val="107000"/>
              </a:lnSpc>
              <a:buFont typeface="Symbol" panose="05050102010706020507" pitchFamily="18" charset="2"/>
              <a:buChar char=""/>
            </a:pP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Personnes en situation de handicap âgées de 20 ans et plus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</a:t>
            </a:r>
            <a:r>
              <a:rPr lang="fr-FR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vivant à domicile ou en établissement. Ils doivent bénéficier 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d’une </a:t>
            </a: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orientation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la Maison départementale des personnes handicapées </a:t>
            </a: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(MDPH) 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 Saône-et-Loire </a:t>
            </a:r>
            <a:r>
              <a:rPr lang="fr-FR" sz="20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compatible avec l’accueil familial</a:t>
            </a:r>
            <a:r>
              <a:rPr lang="fr-FR" sz="20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630555" algn="just">
              <a:lnSpc>
                <a:spcPct val="107000"/>
              </a:lnSpc>
              <a:spcAft>
                <a:spcPts val="800"/>
              </a:spcAft>
            </a:pPr>
            <a:endParaRPr lang="fr-F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A1D78EA-34DB-4ED9-915D-1F1A3E051F03}"/>
              </a:ext>
            </a:extLst>
          </p:cNvPr>
          <p:cNvSpPr txBox="1"/>
          <p:nvPr/>
        </p:nvSpPr>
        <p:spPr>
          <a:xfrm>
            <a:off x="484632" y="521208"/>
            <a:ext cx="681228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2400" b="1" dirty="0">
                <a:ea typeface="+mj-ea"/>
                <a:cs typeface="+mj-cs"/>
              </a:rPr>
              <a:t>Présentation de l’accueil familial en journée 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0486B44-420F-4B3B-B572-E6773F4B6B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6608056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691639"/>
            <a:ext cx="10562690" cy="4485323"/>
          </a:xfrm>
        </p:spPr>
        <p:txBody>
          <a:bodyPr/>
          <a:lstStyle/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Quels sont les services rendus en accueil familial en journée 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fr-FR" sz="24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L’accueillant familial accompagne </a:t>
            </a: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personne accueillie à : 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réaliser les gestes de la vie quotidienne, 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préserver son autonomie,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- </a:t>
            </a: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participer à la vie de famille.</a:t>
            </a: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CAEB5E6-03AA-48E2-871E-BAC62ECC1D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12699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332410"/>
            <a:ext cx="10885778" cy="5168973"/>
          </a:xfrm>
        </p:spPr>
        <p:txBody>
          <a:bodyPr>
            <a:normAutofit/>
          </a:bodyPr>
          <a:lstStyle/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Quels sont les avantages de l’accueil familial en journée 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fr-F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la personne accueillie :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 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rencontrer et échanger avec d’autres personnes le temps d’une ou de plusieurs journées ; 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partager des activités ludiques (par exemple : des jeux de société ou des activités manuelles) et de la vie quotidienne (par exemple : préparer un repas) dans un cadre convivial et sécurisant ;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préserver et stimuler son autonomie grâce à un accompagnement adapté ;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rompre avec l’isolement à domicile.</a:t>
            </a:r>
          </a:p>
          <a:p>
            <a:pPr marL="94170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192631F-8A07-4209-AE0F-9681CD9344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0626620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Quels sont les avantages de l’accueil familial en journée 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fr-FR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les proches aidants : </a:t>
            </a:r>
            <a:endParaRPr lang="fr-FR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bénéficier d’un temps de répit  ; 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prendre du temps pour soi ;</a:t>
            </a:r>
          </a:p>
          <a:p>
            <a:pPr marL="742950" lvl="1" indent="-285750" algn="just">
              <a:lnSpc>
                <a:spcPct val="107000"/>
              </a:lnSpc>
              <a:buFont typeface="Wingdings" panose="05000000000000000000" pitchFamily="2" charset="2"/>
              <a:buChar char="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préserver sa santé et prévenir les risques d’épuisement.</a:t>
            </a:r>
          </a:p>
          <a:p>
            <a:pPr marL="94170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ED74E23-238D-4CD4-A7DA-D38EE66F02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18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5879891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b="1" u="sng" dirty="0">
              <a:latin typeface="Arial" panose="020B0604020202020204" pitchFamily="34" charset="0"/>
              <a:cs typeface="Times New Roman" panose="02020603050405020304" pitchFamily="18" charset="0"/>
            </a:endParaRP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b="1" u="sng" dirty="0">
                <a:latin typeface="Arial" panose="020B0604020202020204" pitchFamily="34" charset="0"/>
                <a:cs typeface="Arial" panose="020B0604020202020204" pitchFamily="34" charset="0"/>
              </a:rPr>
              <a:t>Quels sont les avantages de l’accueil familial en journée 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?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Wingdings" panose="05000000000000000000" pitchFamily="2" charset="2"/>
              <a:buChar char=""/>
            </a:pPr>
            <a:r>
              <a:rPr lang="fr-FR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Pour l’accueillant familial :</a:t>
            </a:r>
            <a:r>
              <a:rPr lang="fr-FR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 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être facteur d’attractivité pour les accueillants familiaux agréés ne souhaitant pas s’engager dans de l’accueil familial permanent,</a:t>
            </a:r>
          </a:p>
          <a:p>
            <a:pPr marL="742950" lvl="1" indent="-285750" algn="just">
              <a:lnSpc>
                <a:spcPct val="107000"/>
              </a:lnSpc>
              <a:spcAft>
                <a:spcPts val="800"/>
              </a:spcAft>
              <a:buFont typeface="Wingdings" panose="05000000000000000000" pitchFamily="2" charset="2"/>
              <a:buChar char=""/>
            </a:pPr>
            <a:r>
              <a:rPr lang="fr-FR" sz="2400" dirty="0">
                <a:latin typeface="Arial" panose="020B0604020202020204" pitchFamily="34" charset="0"/>
                <a:cs typeface="Arial" panose="020B0604020202020204" pitchFamily="34" charset="0"/>
              </a:rPr>
              <a:t>optimiser les capacités d’accueil en cas de vacances de places. </a:t>
            </a:r>
          </a:p>
          <a:p>
            <a:pPr marL="941705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840692F-AD58-4024-B8C5-E61297EDA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19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314243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417319"/>
            <a:ext cx="11036808" cy="5020057"/>
          </a:xfrm>
        </p:spPr>
        <p:txBody>
          <a:bodyPr>
            <a:normAutofit fontScale="70000" lnSpcReduction="20000"/>
          </a:bodyPr>
          <a:lstStyle/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2300" b="1" u="sng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Coût pour la personne accueillie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: </a:t>
            </a: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coût de l’accueil familial en journée est compris entre 49 € et 52 € par jour 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(recommandation du Département)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Il varie en fonction du niveau de perte d’autonomie ou du handicap de la personne accueillie.</a:t>
            </a: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Département de Saône-et-Loire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peut financer, sous certaines conditions 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(pour le public/PA : ouverture d’un droit à l’APA et pour le public/PH : ne pas percevoir la PCH – si des droits PCH sur </a:t>
            </a:r>
            <a:r>
              <a:rPr lang="fr-FR" sz="2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le volet « aide humaine » 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ont été validés, les heures sont valorisées en emploi direct ce qui permet à la personne de prendre en charge le coût de son accueil en journée en accueil familia</a:t>
            </a:r>
            <a:r>
              <a:rPr lang="fr-FR" sz="23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En effet, ce type d’accueil est assimilé à un emploi direct. Par conséquent, le tarif PCH applicable est celui de l’emploi direct),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une partie du coût de l’accueil familial en journée sur la base d’un forfait journalier, au titre de l’APA ou l’aide sociale.</a:t>
            </a: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fonction de </a:t>
            </a:r>
            <a:r>
              <a:rPr lang="fr-FR" sz="23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situation de la personne accueillie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le montant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restant à sa charge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, après déduction de l’aide du Département, est compris </a:t>
            </a:r>
            <a:r>
              <a:rPr lang="fr-FR" sz="2300" b="1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entre 15 € et 23 € nets par jour</a:t>
            </a:r>
            <a:r>
              <a:rPr lang="fr-FR" sz="2300" dirty="0"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220980" indent="0" algn="just">
              <a:lnSpc>
                <a:spcPct val="107000"/>
              </a:lnSpc>
              <a:spcAft>
                <a:spcPts val="800"/>
              </a:spcAft>
              <a:buNone/>
            </a:pPr>
            <a:endParaRPr lang="fr-FR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449580" algn="just">
              <a:lnSpc>
                <a:spcPct val="107000"/>
              </a:lnSpc>
              <a:spcAft>
                <a:spcPts val="800"/>
              </a:spcAft>
            </a:pPr>
            <a:r>
              <a:rPr lang="fr-FR" sz="23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À savoir : </a:t>
            </a:r>
            <a:endParaRPr lang="fr-FR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buFont typeface="Arial" panose="020B0604020202020204" pitchFamily="34" charset="0"/>
              <a:buChar char="-"/>
            </a:pPr>
            <a:r>
              <a:rPr lang="fr-FR" sz="2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tant qu’employeur, la personne accueillie rémunère l’accueillant familial.   </a:t>
            </a:r>
            <a:endParaRPr lang="fr-FR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342900" lvl="0" indent="-342900" algn="just">
              <a:lnSpc>
                <a:spcPct val="107000"/>
              </a:lnSpc>
              <a:spcAft>
                <a:spcPts val="800"/>
              </a:spcAft>
              <a:buFont typeface="Arial" panose="020B0604020202020204" pitchFamily="34" charset="0"/>
              <a:buChar char="-"/>
            </a:pPr>
            <a:r>
              <a:rPr lang="fr-FR" sz="2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 fonction de ses ressources, </a:t>
            </a:r>
            <a:r>
              <a:rPr lang="fr-FR" sz="2300" dirty="0">
                <a:solidFill>
                  <a:srgbClr val="000000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la personne accueillie </a:t>
            </a:r>
            <a:r>
              <a:rPr lang="fr-FR" sz="23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peut bénéficier d’un crédit d’impôt. </a:t>
            </a:r>
            <a:r>
              <a:rPr lang="fr-FR" sz="2300" dirty="0">
                <a:solidFill>
                  <a:srgbClr val="C00000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</a:t>
            </a:r>
            <a:endParaRPr lang="fr-FR" sz="2300" dirty="0">
              <a:effectLst/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CEEA5-3312-45A7-A363-507370597F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20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5287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197865"/>
            <a:ext cx="11036808" cy="5239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/>
              <a:t>Exemple chiffré : </a:t>
            </a:r>
            <a:r>
              <a:rPr lang="fr-FR" b="1" dirty="0"/>
              <a:t>recommandation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E712D2E0-9F30-46F7-AAF3-EBC0C9F1A24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2059554"/>
              </p:ext>
            </p:extLst>
          </p:nvPr>
        </p:nvGraphicFramePr>
        <p:xfrm>
          <a:off x="667513" y="1911096"/>
          <a:ext cx="10588751" cy="4555244"/>
        </p:xfrm>
        <a:graphic>
          <a:graphicData uri="http://schemas.openxmlformats.org/drawingml/2006/table">
            <a:tbl>
              <a:tblPr firstRow="1" firstCol="1" bandRow="1"/>
              <a:tblGrid>
                <a:gridCol w="10588751">
                  <a:extLst>
                    <a:ext uri="{9D8B030D-6E8A-4147-A177-3AD203B41FA5}">
                      <a16:colId xmlns:a16="http://schemas.microsoft.com/office/drawing/2014/main" val="3850626892"/>
                    </a:ext>
                  </a:extLst>
                </a:gridCol>
              </a:tblGrid>
              <a:tr h="63901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Recommandation contributions financières en net à verser à l’accueillant familial </a:t>
                      </a:r>
                      <a:r>
                        <a:rPr lang="fr-FR" sz="12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par une personne en situation de handicap ou par une personne âgée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200" b="1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2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50971307"/>
                  </a:ext>
                </a:extLst>
              </a:tr>
              <a:tr h="387611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Chiffres au 1</a:t>
                      </a:r>
                      <a:r>
                        <a:rPr lang="fr-FR" sz="1000" baseline="30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 novembre 2024 en mode gré à gré, à savoir 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La rémunération journalière pour services rendus : 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réglementairement de 2,5 fois le SMIC (9,40 €/h en net) quelle que soit la durée de l’accueil = </a:t>
                      </a:r>
                      <a:r>
                        <a:rPr lang="fr-FR" sz="1000" u="sng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23,50 €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 ;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Les congés payés 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: 10 % de la rémunération journalière = </a:t>
                      </a:r>
                      <a:r>
                        <a:rPr lang="fr-FR" sz="1000" u="sng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2,35 €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 ;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Les indemnités de sujétions 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dont le montant varie en fonction du handicap : équivalence de la dépendance des personnes en situation de handicap/GIR. Cette indemnité varie de 1 à 4 MG. Dans le cadre de l’accueil de jour, l’indemnité serait de 3 MG (1,09 x 9,40 €/h) quel que soit le handicap ou la dépendance soit </a:t>
                      </a:r>
                      <a:r>
                        <a:rPr lang="fr-FR" sz="1000" u="sng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10,25 €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 par jour ;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8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L’indemnité pour frais d’entretien : 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cette indemnité peut être comprise entre 2 et 5 MG. (1MG = 4,22)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226695" algn="just">
                        <a:lnSpc>
                          <a:spcPct val="120000"/>
                        </a:lnSpc>
                        <a:spcAft>
                          <a:spcPts val="6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Pour l’accueil de jour en accueil familial, il est proposé une indemnité d’entretien avec une base minimum de 2 MG et un maximum de 2,5 MG soit entre </a:t>
                      </a:r>
                      <a:r>
                        <a:rPr lang="fr-FR" sz="1000" u="sng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8,44 € (2 x 4,22) et 10,55 € (2,5 x 4,22)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. L’accueil de jour engageant des frais d’entretien moins importants ;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20000"/>
                        </a:lnSpc>
                        <a:spcAft>
                          <a:spcPts val="600"/>
                        </a:spcAft>
                        <a:buFont typeface="Wingdings" panose="05000000000000000000" pitchFamily="2" charset="2"/>
                        <a:buChar char=""/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L’indemnité de mise à disposition de la ou des pièces réservées à l'accueilli ou « loyer » 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: elle est calculée en fonction de l'indice de référence des loyers. Au 1</a:t>
                      </a:r>
                      <a:r>
                        <a:rPr lang="fr-FR" sz="1000" baseline="30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 juillet 2024, le loyer est fixé à 9,40 € pour une chambre individuelle. Compte-tenu du fait que la personne n’occuperait pas la chambre la nuit, cette indemnité pourra être divisée par 2, soit </a:t>
                      </a:r>
                      <a:r>
                        <a:rPr lang="fr-FR" sz="1000" u="sng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4,70 €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 pour une chambre individuelle.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Au total, le coût en accueil de jour s’élève entre 49,24 €/jour et 51,35 €/jour, selon le niveau de dépendance ou de handicap de la personne accueillie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, auquel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il faut ajouter les cotisations sociales « employeur ». Ces dernières représentent en moyenne 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10 €/jour sans avantage fiscal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027" marR="6802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341904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EEC66E5-2FC7-4BDB-836F-CA6ED17538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9878053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197864"/>
            <a:ext cx="11036808" cy="544279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Forfait applicable pour une personne en situation de handicap </a:t>
            </a:r>
            <a:r>
              <a:rPr lang="fr-FR" dirty="0"/>
              <a:t>: </a:t>
            </a:r>
          </a:p>
          <a:p>
            <a:pPr marL="0" indent="0">
              <a:buNone/>
            </a:pPr>
            <a:r>
              <a:rPr lang="fr-FR" dirty="0"/>
              <a:t> 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6" name="Tableau 5">
            <a:extLst>
              <a:ext uri="{FF2B5EF4-FFF2-40B4-BE49-F238E27FC236}">
                <a16:creationId xmlns:a16="http://schemas.microsoft.com/office/drawing/2014/main" id="{2033D49F-9B4C-4A89-A25D-DCC7251AC12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78094703"/>
              </p:ext>
            </p:extLst>
          </p:nvPr>
        </p:nvGraphicFramePr>
        <p:xfrm>
          <a:off x="2053113" y="1723272"/>
          <a:ext cx="8085774" cy="4391979"/>
        </p:xfrm>
        <a:graphic>
          <a:graphicData uri="http://schemas.openxmlformats.org/drawingml/2006/table">
            <a:tbl>
              <a:tblPr firstRow="1" firstCol="1" bandRow="1"/>
              <a:tblGrid>
                <a:gridCol w="5818454">
                  <a:extLst>
                    <a:ext uri="{9D8B030D-6E8A-4147-A177-3AD203B41FA5}">
                      <a16:colId xmlns:a16="http://schemas.microsoft.com/office/drawing/2014/main" val="951173679"/>
                    </a:ext>
                  </a:extLst>
                </a:gridCol>
                <a:gridCol w="2267320">
                  <a:extLst>
                    <a:ext uri="{9D8B030D-6E8A-4147-A177-3AD203B41FA5}">
                      <a16:colId xmlns:a16="http://schemas.microsoft.com/office/drawing/2014/main" val="3331503902"/>
                    </a:ext>
                  </a:extLst>
                </a:gridCol>
              </a:tblGrid>
              <a:tr h="1094042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Modalités de prise en charge accueil de jour pour une personnes en situation de handicap 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Validation en AD du 28/03/2024 </a:t>
                      </a: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Appel à volontariat expérimentation de juin 2024 à décembre 2025 : 9 accueillants se sont portés volontaires ce qui représentent potentiellement 20 places 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35" marR="540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3577730"/>
                  </a:ext>
                </a:extLst>
              </a:tr>
              <a:tr h="53905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Modalités de prise en charge en net par le Département</a:t>
                      </a: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35" marR="540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Reste à charge </a:t>
                      </a:r>
                      <a:endParaRPr lang="fr-FR" sz="9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35" marR="540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748098"/>
                  </a:ext>
                </a:extLst>
              </a:tr>
              <a:tr h="2439091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forfait de prise en charge par l’aide sociale en accueil de journée d’une personne en situation de handicap correspond à : 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rémunération journalière pour services rendus : réglementairement de 2,5 fois le SMIC quelle que soit la durée de l’accueil = 23,50 € (2,5 x 9,40 €/h) ;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Les congés payés : 10 % de la rémunération journalière = 2,35 € ;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457200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12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Les indemnités de sujétion particulière : 1 Minimum garanti (MG) quel que soit le niveau de handicap soit 0,37</a:t>
                      </a: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fois le SMIC horaire net = 3,48 €/jour </a:t>
                      </a: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(0,37 x 9,40 €)</a:t>
                      </a:r>
                      <a:endParaRPr lang="fr-FR" sz="8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 forfait correspond à un total, compte tenu de la valeur du SMIC au 1</a:t>
                      </a:r>
                      <a:r>
                        <a:rPr lang="fr-FR" sz="8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novembre 2024 à : </a:t>
                      </a: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29,33 €/jour</a:t>
                      </a: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auquel il faudra ajouter les cotisations sociales « employeur ».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35" marR="540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800" b="1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Selon les besoins liés au handicap :</a:t>
                      </a: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Coût  : entre 49,24 €/jour et 51,35 €/jour</a:t>
                      </a:r>
                      <a:r>
                        <a:rPr lang="fr-FR" sz="8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Forfait : 29,33 €/jour </a:t>
                      </a:r>
                      <a:endParaRPr lang="fr-FR" sz="900" dirty="0">
                        <a:effectLst/>
                        <a:highlight>
                          <a:srgbClr val="FFFF00"/>
                        </a:highlight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9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Reste à charge : </a:t>
                      </a: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dirty="0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entre 19,91 € et 22,02 € par jour</a:t>
                      </a:r>
                      <a:r>
                        <a:rPr lang="fr-FR" sz="8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fr-FR" sz="9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54035" marR="5403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8086060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A8278E6-2C3F-451E-863E-84727FA48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046701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7512" y="1197865"/>
            <a:ext cx="11036808" cy="523951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dirty="0"/>
              <a:t>Forfait applicable pour une personne âgée </a:t>
            </a:r>
            <a:r>
              <a:rPr lang="fr-FR" dirty="0"/>
              <a:t>:</a:t>
            </a:r>
          </a:p>
          <a:p>
            <a:pPr marL="0" indent="0">
              <a:buNone/>
            </a:pPr>
            <a:endParaRPr lang="fr-FR" dirty="0"/>
          </a:p>
        </p:txBody>
      </p:sp>
      <p:graphicFrame>
        <p:nvGraphicFramePr>
          <p:cNvPr id="4" name="Tableau 3">
            <a:extLst>
              <a:ext uri="{FF2B5EF4-FFF2-40B4-BE49-F238E27FC236}">
                <a16:creationId xmlns:a16="http://schemas.microsoft.com/office/drawing/2014/main" id="{30AD5D8C-0AD4-4C3E-BFF5-451C78188E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859887"/>
              </p:ext>
            </p:extLst>
          </p:nvPr>
        </p:nvGraphicFramePr>
        <p:xfrm>
          <a:off x="964882" y="1937734"/>
          <a:ext cx="10262235" cy="3862451"/>
        </p:xfrm>
        <a:graphic>
          <a:graphicData uri="http://schemas.openxmlformats.org/drawingml/2006/table">
            <a:tbl>
              <a:tblPr firstRow="1" firstCol="1" bandRow="1"/>
              <a:tblGrid>
                <a:gridCol w="7201535">
                  <a:extLst>
                    <a:ext uri="{9D8B030D-6E8A-4147-A177-3AD203B41FA5}">
                      <a16:colId xmlns:a16="http://schemas.microsoft.com/office/drawing/2014/main" val="1037104524"/>
                    </a:ext>
                  </a:extLst>
                </a:gridCol>
                <a:gridCol w="3060700">
                  <a:extLst>
                    <a:ext uri="{9D8B030D-6E8A-4147-A177-3AD203B41FA5}">
                      <a16:colId xmlns:a16="http://schemas.microsoft.com/office/drawing/2014/main" val="89791700"/>
                    </a:ext>
                  </a:extLst>
                </a:gridCol>
              </a:tblGrid>
              <a:tr h="0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Modalités de prise en charge accueil de jour pour une personne âgée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dirty="0">
                          <a:solidFill>
                            <a:srgbClr val="FFFF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Validation en AD du 27/12/2021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F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76924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b="1"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Modalités de prise en charge en net par le Département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1000" b="1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Reste à charge</a:t>
                      </a:r>
                      <a:endParaRPr lang="fr-FR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078073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 forfait de prise en charge par l’aide sociale en accueil de journée d’une personne âgée correspond à : 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lnSpc>
                          <a:spcPct val="107000"/>
                        </a:lnSpc>
                        <a:spcAft>
                          <a:spcPts val="12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rémunération journalière pour services rendus : réglementairement de 2,5 fois le SMIC quelle que soit la durée de l’accueil = 23,50 € (2,5 x 9,40 €/h) ;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342900" lvl="0" indent="-342900" algn="just">
                        <a:spcAft>
                          <a:spcPts val="1200"/>
                        </a:spcAft>
                        <a:buFont typeface="Arial" panose="020B0604020202020204" pitchFamily="34" charset="0"/>
                        <a:buChar char="-"/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L’indemnité de sujétion particulière, 3 Minimum garanti (MG) quel que soit le niveau de dépendance soit 1,09 fois le SMIC horaire net = 10,24 €/jour (1,09 x 9,40 €/h)</a:t>
                      </a:r>
                    </a:p>
                    <a:p>
                      <a:pPr algn="just"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 forfait correspond à un total, compte tenu de la valeur du SMIC au 1</a:t>
                      </a:r>
                      <a:r>
                        <a:rPr lang="fr-FR" sz="1000" baseline="30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er</a:t>
                      </a: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novembre 2024 à : </a:t>
                      </a:r>
                      <a:r>
                        <a:rPr lang="fr-FR" sz="10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33,74 € par jour, auquel il faudra ajouter les cotisations sociales « employeur ».</a:t>
                      </a:r>
                      <a:endParaRPr lang="fr-FR" sz="10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7000"/>
                        </a:lnSpc>
                        <a:spcAft>
                          <a:spcPts val="1200"/>
                        </a:spcAft>
                      </a:pPr>
                      <a:r>
                        <a:rPr lang="fr-FR" sz="1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endParaRPr lang="fr-FR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Selon les besoins liés à la dépendance  </a:t>
                      </a:r>
                      <a:endParaRPr lang="fr-FR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BatangChe"/>
                          <a:cs typeface="Times New Roman" panose="02020603050405020304" pitchFamily="18" charset="0"/>
                        </a:rPr>
                        <a:t>Coût  : entre 49,24 €/jour et 51,35 €/jour</a:t>
                      </a:r>
                      <a:r>
                        <a:rPr lang="fr-FR" sz="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Forfait : 33,74 €/jour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  <a:endParaRPr lang="fr-FR" sz="800" b="1" kern="1200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kern="1200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Reste à charge : 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fr-FR" sz="800" b="1" kern="12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entre 15,50 € et 17,61 € par jour </a:t>
                      </a:r>
                      <a:endParaRPr lang="fr-FR" sz="800" b="1" kern="1200" dirty="0">
                        <a:solidFill>
                          <a:schemeClr val="tx1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3324274"/>
                  </a:ext>
                </a:extLst>
              </a:tr>
            </a:tbl>
          </a:graphicData>
        </a:graphic>
      </p:graphicFrame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8994918-67D5-4780-B067-E43A8BC77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23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422067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Présentation de l’accueil familial en journée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0" y="1314122"/>
            <a:ext cx="11942064" cy="53265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b="1" u="sng" dirty="0"/>
              <a:t>Mise en œuvre </a:t>
            </a:r>
            <a:r>
              <a:rPr lang="fr-FR" b="1" dirty="0"/>
              <a:t>:</a:t>
            </a:r>
          </a:p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dirty="0"/>
              <a:t>Si la demande concerne : </a:t>
            </a:r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highlight>
                  <a:srgbClr val="FFFF00"/>
                </a:highlight>
              </a:rPr>
              <a:t>Une personne âgée </a:t>
            </a:r>
            <a:r>
              <a:rPr lang="fr-FR" dirty="0"/>
              <a:t>: merci de contacter directement avec un des 3 services de suivi : </a:t>
            </a:r>
          </a:p>
          <a:p>
            <a:pPr>
              <a:buFontTx/>
              <a:buChar char="-"/>
            </a:pPr>
            <a:r>
              <a:rPr lang="fr-FR" dirty="0"/>
              <a:t>Espaces : Mme Dufraine </a:t>
            </a:r>
            <a:r>
              <a:rPr lang="fr-FR" b="1" dirty="0"/>
              <a:t>03 85 78 31 46 / 06 33 30 77 51 </a:t>
            </a:r>
            <a:r>
              <a:rPr lang="fr-FR" dirty="0">
                <a:hlinkClick r:id="rId2"/>
              </a:rPr>
              <a:t>anne-claire.dufraine@espaces71.fr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Udaf : Mme Gomes : : </a:t>
            </a:r>
            <a:r>
              <a:rPr lang="fr-FR" b="1" dirty="0"/>
              <a:t>03 85 32 88 05 </a:t>
            </a:r>
            <a:r>
              <a:rPr lang="fr-FR" dirty="0">
                <a:hlinkClick r:id="rId3"/>
              </a:rPr>
              <a:t>stephanie.gomes@udaf71.fr</a:t>
            </a:r>
            <a:endParaRPr lang="fr-FR" dirty="0"/>
          </a:p>
          <a:p>
            <a:pPr>
              <a:buFontTx/>
              <a:buChar char="-"/>
            </a:pPr>
            <a:r>
              <a:rPr lang="fr-FR" dirty="0"/>
              <a:t>Les Papillons Blancs d’entre Saone et Loire : Mme Lavenir  : </a:t>
            </a:r>
            <a:r>
              <a:rPr lang="fr-FR" b="1" dirty="0"/>
              <a:t>06 21 82 60 44 </a:t>
            </a:r>
            <a:r>
              <a:rPr lang="fr-FR" dirty="0">
                <a:hlinkClick r:id="rId4"/>
              </a:rPr>
              <a:t>c.lavenir@pbesl.fr</a:t>
            </a:r>
            <a:endParaRPr lang="fr-FR" dirty="0"/>
          </a:p>
          <a:p>
            <a:pPr marL="0" indent="0">
              <a:buNone/>
            </a:pPr>
            <a:endParaRPr lang="fr-FR" dirty="0"/>
          </a:p>
          <a:p>
            <a:r>
              <a:rPr lang="fr-FR" dirty="0">
                <a:highlight>
                  <a:srgbClr val="FFFF00"/>
                </a:highlight>
              </a:rPr>
              <a:t>Une personne en situation de handicap </a:t>
            </a:r>
            <a:r>
              <a:rPr lang="fr-FR" dirty="0"/>
              <a:t>: merci de contacter le Service Stratégie et animation des politiques d’autonomie de la Direction de l’autonomie des personnes âgées et des personnes handicapées au </a:t>
            </a:r>
            <a:r>
              <a:rPr lang="fr-FR" b="1" dirty="0"/>
              <a:t>03 85 39 56 18 </a:t>
            </a:r>
            <a:r>
              <a:rPr lang="fr-FR" dirty="0">
                <a:hlinkClick r:id="rId5"/>
              </a:rPr>
              <a:t>acfa.paph@saoneetloire71.fr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E6DC1B3-BCC0-4F45-A261-BCC94000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24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981953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Communication sur l’accueil de jour 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1110" y="1332410"/>
            <a:ext cx="10562690" cy="512325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fr-FR" dirty="0">
                <a:hlinkClick r:id="rId2" action="ppaction://hlinkfile"/>
              </a:rPr>
              <a:t>2025_Decouvrez l'accueil familial.pdf</a:t>
            </a:r>
            <a:endParaRPr lang="fr-FR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E772689-1A1D-4103-8285-B8BBEEC906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25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4969292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CAD7D0-5493-4CA5-B1A9-0216E91C58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Retour d’expérience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AEDF813-330D-43F9-B0E6-853561321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8328" y="1332411"/>
            <a:ext cx="11512296" cy="4844552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Madame Catherine </a:t>
            </a:r>
            <a:r>
              <a:rPr lang="fr-FR" b="1" dirty="0" err="1">
                <a:latin typeface="Arial" panose="020B0604020202020204" pitchFamily="34" charset="0"/>
                <a:cs typeface="Arial" panose="020B0604020202020204" pitchFamily="34" charset="0"/>
              </a:rPr>
              <a:t>Revollon</a:t>
            </a:r>
            <a:r>
              <a:rPr lang="fr-FR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accueillante familiale agréée depuis le 28/09/2023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pour  l’accueil de 3 personnes âgées et/ou personnes en situation de handicap 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de façon temporaire, ou séquentiel et à temps complet. 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D365532-D312-44C8-9460-8FFC8B467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753346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B77CE1A-990A-4FA4-B604-92B06901E1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7D34B94-6022-497F-B90F-03B795AD3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Merci pour votre attention </a:t>
            </a:r>
          </a:p>
          <a:p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fr-FR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fr-FR" dirty="0">
                <a:latin typeface="Arial" panose="020B0604020202020204" pitchFamily="34" charset="0"/>
                <a:cs typeface="Arial" panose="020B0604020202020204" pitchFamily="34" charset="0"/>
              </a:rPr>
              <a:t>Questions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D98741B-B94C-4B4E-8A02-961A548AE1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80B499C-1D6D-4A94-A477-A315F4C8B8FE}" type="slidenum">
              <a:rPr lang="fr-FR" smtClean="0"/>
              <a:t>27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89090029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4783862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onception personnalisé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Diaporama_or_new</Template>
  <TotalTime>1015</TotalTime>
  <Words>2498</Words>
  <Application>Microsoft Office PowerPoint</Application>
  <PresentationFormat>Grand écran</PresentationFormat>
  <Paragraphs>333</Paragraphs>
  <Slides>28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Calibri Light</vt:lpstr>
      <vt:lpstr>Symbol</vt:lpstr>
      <vt:lpstr>Times New Roman</vt:lpstr>
      <vt:lpstr>Wingdings</vt:lpstr>
      <vt:lpstr>Thème Office</vt:lpstr>
      <vt:lpstr>Conception personnalisée</vt:lpstr>
      <vt:lpstr>L’accueil familial pour personnes âgées ou personnes en situation de handicap.  Webinaire du 23 mai 2025 à 10 h</vt:lpstr>
      <vt:lpstr>L’accueil familial pour personnes âgées ou personnes en situation de handicap </vt:lpstr>
      <vt:lpstr>Politique du Département </vt:lpstr>
      <vt:lpstr>Politique du Département</vt:lpstr>
      <vt:lpstr>Politique du Département</vt:lpstr>
      <vt:lpstr>Présentation du dispositif de l’accueil familial </vt:lpstr>
      <vt:lpstr>Qu’est-ce qu’est l’accueil familial ? </vt:lpstr>
      <vt:lpstr>Nombre d’agréments et nombre de places sur l’année 2024</vt:lpstr>
      <vt:lpstr>Suivi des personnes en accueil familial </vt:lpstr>
      <vt:lpstr>Répartition des secteurs d’intervention des services de suivi </vt:lpstr>
      <vt:lpstr>Nombre de personnes accueillies et suivies par services </vt:lpstr>
      <vt:lpstr>Diffusion de la vidéo de présentation du dispositif de l’accueil familial </vt:lpstr>
      <vt:lpstr>L’accueil familial en journée</vt:lpstr>
      <vt:lpstr>Présentation de l’accueil familial en journée </vt:lpstr>
      <vt:lpstr>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Présentation de l’accueil familial en journée </vt:lpstr>
      <vt:lpstr>Communication sur l’accueil de jour </vt:lpstr>
      <vt:lpstr>Retour d’expérience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MORONNOZ GHISLAINE</dc:creator>
  <cp:lastModifiedBy>FLEUROT ELIANE</cp:lastModifiedBy>
  <cp:revision>110</cp:revision>
  <cp:lastPrinted>2025-05-23T12:22:52Z</cp:lastPrinted>
  <dcterms:created xsi:type="dcterms:W3CDTF">2024-01-26T08:41:15Z</dcterms:created>
  <dcterms:modified xsi:type="dcterms:W3CDTF">2025-05-23T12:24:12Z</dcterms:modified>
</cp:coreProperties>
</file>